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9" r:id="rId14"/>
    <p:sldId id="268" r:id="rId15"/>
    <p:sldId id="271" r:id="rId16"/>
    <p:sldId id="272" r:id="rId17"/>
    <p:sldId id="273" r:id="rId18"/>
    <p:sldId id="274" r:id="rId19"/>
    <p:sldId id="276" r:id="rId20"/>
    <p:sldId id="275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2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1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67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8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0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6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2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84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91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akevdp.github.io/blog/2013/08/28/understanding-the-ff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robabilistic-matrix-factorization-b7852244a321" TargetMode="External"/><Relationship Id="rId2" Type="http://schemas.openxmlformats.org/officeDocument/2006/relationships/hyperlink" Target="https://www.youtube.com/watch?v=nmgFG7PUHf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oley%E2%80%93Tukey_FFT_algorith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3268" y="5474"/>
            <a:ext cx="9098732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C7099F65-F9A3-768F-AD2A-08E264B0D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00" b="-1"/>
          <a:stretch/>
        </p:blipFill>
        <p:spPr>
          <a:xfrm>
            <a:off x="20" y="10"/>
            <a:ext cx="9113086" cy="6857990"/>
          </a:xfrm>
          <a:custGeom>
            <a:avLst/>
            <a:gdLst/>
            <a:ahLst/>
            <a:cxnLst/>
            <a:rect l="l" t="t" r="r" b="b"/>
            <a:pathLst>
              <a:path w="9113106" h="6858000">
                <a:moveTo>
                  <a:pt x="9113106" y="0"/>
                </a:moveTo>
                <a:lnTo>
                  <a:pt x="3102514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93C5F1-820E-45E2-BF45-96B147FEC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DA60E-F0E6-5A92-153A-AF9E2739100C}"/>
              </a:ext>
            </a:extLst>
          </p:cNvPr>
          <p:cNvSpPr txBox="1"/>
          <p:nvPr/>
        </p:nvSpPr>
        <p:spPr>
          <a:xfrm>
            <a:off x="6822141" y="3702424"/>
            <a:ext cx="53698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Discrete Fourier Transform (DFT)</a:t>
            </a:r>
          </a:p>
          <a:p>
            <a:r>
              <a:rPr lang="nb-NO" dirty="0"/>
              <a:t>Fast Fourier Transform (FFT)</a:t>
            </a:r>
          </a:p>
          <a:p>
            <a:r>
              <a:rPr lang="nb-NO" dirty="0"/>
              <a:t>Probabilistic Matric Factorization (PMF)</a:t>
            </a:r>
          </a:p>
          <a:p>
            <a:endParaRPr lang="nb-NO" dirty="0"/>
          </a:p>
          <a:p>
            <a:r>
              <a:rPr lang="nb-NO" dirty="0"/>
              <a:t>And potential application for matrix interpolation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Victor Devaux-Chupin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4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8F56E-7EB7-59DF-E83B-2AC965B6B8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1702" y="0"/>
                <a:ext cx="9905999" cy="35671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Implications: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divide by 2 the amount of computations at each step.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over and over until you are down to single points. Each split uses sine waves’ symmetry and cuts computation by 2 -&gt;  O(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basically break down the main DFT into smaller DFTs, to the point you are down to single sample size DFTs.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8F56E-7EB7-59DF-E83B-2AC965B6B8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1702" y="0"/>
                <a:ext cx="9905999" cy="3567118"/>
              </a:xfrm>
              <a:blipFill>
                <a:blip r:embed="rId2"/>
                <a:stretch>
                  <a:fillRect l="-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1F4F27B-9818-A434-FC80-AEACABB43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12" y="3032458"/>
            <a:ext cx="5677392" cy="3368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2CB116-7B5E-26A9-CB95-49AC575A9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02" y="3897645"/>
            <a:ext cx="4900085" cy="1432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76C06-3FFA-FA4B-7177-ABA84CD8212B}"/>
              </a:ext>
            </a:extLst>
          </p:cNvPr>
          <p:cNvSpPr txBox="1"/>
          <p:nvPr/>
        </p:nvSpPr>
        <p:spPr>
          <a:xfrm>
            <a:off x="486112" y="6484160"/>
            <a:ext cx="16608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900" dirty="0"/>
              <a:t>From Wikipedia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74643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E400-3117-C554-82DD-BB181AE0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00582"/>
            <a:ext cx="9905999" cy="1360898"/>
          </a:xfrm>
        </p:spPr>
        <p:txBody>
          <a:bodyPr/>
          <a:lstStyle/>
          <a:p>
            <a:r>
              <a:rPr lang="nb-NO" dirty="0"/>
              <a:t>DFT vs FFT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EA894-C671-BB2A-5DA1-0489DC197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561480"/>
                <a:ext cx="9905999" cy="356711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O(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many applications for FFT ! (sampling, compression, matrix factorization, used everyday in your phone and computer, but also in your brain !!)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since its (re)discovery (Gauss was the first one to discover), no improvement in the computational cost 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Improvements ? DFT approximation (used mostly in parallel computation to reduce communication between processors, which is costly); probabilistic approximate algorithms can consider K of N nonzero Fourier coefficients and achieve O(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atin typeface="Cambria Math" panose="02040503050406030204" pitchFamily="18" charset="0"/>
                      </a:rPr>
                      <m:t>K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nb-NO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Still today, numpy cites Cooley and Tukey (1965) as the only source for their fft on the function’s page. Even though they use variants of this algorithm (Bluestein’s). </a:t>
                </a:r>
              </a:p>
              <a:p>
                <a:endParaRPr lang="nb-NO" dirty="0"/>
              </a:p>
              <a:p>
                <a:endParaRPr lang="nb-NO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EA894-C671-BB2A-5DA1-0489DC197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561480"/>
                <a:ext cx="9905999" cy="3567118"/>
              </a:xfrm>
              <a:blipFill>
                <a:blip r:embed="rId2"/>
                <a:stretch>
                  <a:fillRect l="-246" t="-171" r="-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89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3B30-F290-EDE3-1DCA-9A589FC8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nb-NO" dirty="0"/>
              <a:t>Python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AB2D-9ED8-259F-7E22-5A2EBB70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48684"/>
            <a:ext cx="5543551" cy="3181269"/>
          </a:xfrm>
        </p:spPr>
        <p:txBody>
          <a:bodyPr>
            <a:normAutofit fontScale="92500" lnSpcReduction="10000"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Handmade DFT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Chat-GPT DFT (originally appearing on 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https://jakevdp.github.io/blog/2013/08/28/understanding-the-fft/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 and Scipy FFT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use C implemented FFT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Apparently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supposed to be faster for large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E8C38-0C16-256B-EBD1-4B8ED107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2676525"/>
            <a:ext cx="55054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3B30-F290-EDE3-1DCA-9A589FC8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nb-NO" dirty="0"/>
              <a:t>Python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8AB2D-9ED8-259F-7E22-5A2EBB70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48684"/>
            <a:ext cx="5569886" cy="3181269"/>
          </a:xfrm>
        </p:spPr>
        <p:txBody>
          <a:bodyPr>
            <a:norm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Scipy is faster. No idea why. Both Numpy and Scipy use Bluestein’s algorithm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Bluestein’s algorithm (Chirp-z transform) seems to be a more general implementation of Too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FFT implemented in C and then called by Python. Can also be hardware implemented directly.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82C1E-A676-FFBA-6A09-07F1B0A0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885" y="2739318"/>
            <a:ext cx="5505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08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0DD07-8B6A-90A9-23BC-7C7D6D655E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539085"/>
                <a:ext cx="9905999" cy="35671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O(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lower boundary seems pretty unsolvable. But can the FFT be used in itself as an optimization method ?</a:t>
                </a:r>
              </a:p>
              <a:p>
                <a:pPr marL="0" indent="0">
                  <a:buNone/>
                </a:pPr>
                <a:endParaRPr lang="nb-N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my field, data can be sparse. How to interpret it the ‘best’ way possible ?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Promising technique: Probabilistic Matrix Imputation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SVD to solve Probabilistic Matrix Factorization (PMF) 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0DD07-8B6A-90A9-23BC-7C7D6D655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539085"/>
                <a:ext cx="9905999" cy="3567118"/>
              </a:xfrm>
              <a:blipFill>
                <a:blip r:embed="rId2"/>
                <a:stretch>
                  <a:fillRect l="-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89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1D95-7F45-CF2C-6972-6CC30480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-261257"/>
            <a:ext cx="9905999" cy="1360898"/>
          </a:xfrm>
        </p:spPr>
        <p:txBody>
          <a:bodyPr/>
          <a:lstStyle/>
          <a:p>
            <a:r>
              <a:rPr lang="nb-NO" dirty="0"/>
              <a:t>Now for a bit of data science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954F-B3A3-ADDE-C5B5-71838D57F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0" y="986483"/>
            <a:ext cx="11155209" cy="4266237"/>
          </a:xfrm>
        </p:spPr>
        <p:txBody>
          <a:bodyPr>
            <a:normAutofit/>
          </a:bodyPr>
          <a:lstStyle/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interpolate data in a ‘smarter’ way than spline, nearest neighbor, linear, etc... ?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Geophysical data has </a:t>
            </a:r>
            <a:r>
              <a:rPr lang="nb-NO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trends: </a:t>
            </a:r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values of our variables are not entirely independant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glacier surface velocities.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5F25E-9644-72F8-0F20-28C9D3DE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68" y="2347381"/>
            <a:ext cx="9444263" cy="45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B753A7B-4616-BF04-6DB5-C5980F79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88" y="2347381"/>
            <a:ext cx="2139243" cy="15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A58A5D-D11A-3507-735D-17BA6D704FFE}"/>
              </a:ext>
            </a:extLst>
          </p:cNvPr>
          <p:cNvSpPr/>
          <p:nvPr/>
        </p:nvSpPr>
        <p:spPr>
          <a:xfrm>
            <a:off x="10027920" y="3027680"/>
            <a:ext cx="264160" cy="2336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75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954F-B3A3-ADDE-C5B5-71838D57F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5" y="0"/>
            <a:ext cx="4388886" cy="4266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expect values to be: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 Summer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in Winter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in mid-April/May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in September/October</a:t>
            </a:r>
          </a:p>
          <a:p>
            <a:endParaRPr lang="nb-NO" sz="1900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5F25E-9644-72F8-0F20-28C9D3DE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68" y="2347381"/>
            <a:ext cx="9444263" cy="45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B753A7B-4616-BF04-6DB5-C5980F79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88" y="2347381"/>
            <a:ext cx="2139243" cy="151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A58A5D-D11A-3507-735D-17BA6D704FFE}"/>
              </a:ext>
            </a:extLst>
          </p:cNvPr>
          <p:cNvSpPr/>
          <p:nvPr/>
        </p:nvSpPr>
        <p:spPr>
          <a:xfrm>
            <a:off x="10027920" y="3027680"/>
            <a:ext cx="264160" cy="2336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CC2792-2D20-8866-A790-4AE14154B4D2}"/>
              </a:ext>
            </a:extLst>
          </p:cNvPr>
          <p:cNvSpPr txBox="1">
            <a:spLocks/>
          </p:cNvSpPr>
          <p:nvPr/>
        </p:nvSpPr>
        <p:spPr>
          <a:xfrm>
            <a:off x="5988315" y="39923"/>
            <a:ext cx="4388886" cy="426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during rainfalls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Slowing down after rainfalls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maybe increase by 1 order of magnitude once in a while (surge)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27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86B8-9FFE-96A7-D69A-2E403E9BE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7306"/>
            <a:ext cx="9905999" cy="3567118"/>
          </a:xfrm>
        </p:spPr>
        <p:txBody>
          <a:bodyPr/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Datacube (3D matrix) – X, Y, Time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Irrgularly sampled signal: we want to change that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lookalike patterns to interpolate the dataset, but ‘punish’ distant patterns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method derived from Probabilistic Matrix Factorization (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Salakhutdinov</a:t>
            </a:r>
            <a:r>
              <a:rPr lang="en-GB" dirty="0">
                <a:effectLst/>
                <a:latin typeface="Times New Roman" panose="02020603050405020304" pitchFamily="18" charset="0"/>
              </a:rPr>
              <a:t> and </a:t>
            </a:r>
            <a:r>
              <a:rPr lang="en-GB" dirty="0" err="1">
                <a:effectLst/>
                <a:latin typeface="Times New Roman" panose="02020603050405020304" pitchFamily="18" charset="0"/>
              </a:rPr>
              <a:t>Mnih</a:t>
            </a:r>
            <a:r>
              <a:rPr lang="en-GB" dirty="0">
                <a:effectLst/>
                <a:latin typeface="Times New Roman" panose="02020603050405020304" pitchFamily="18" charset="0"/>
              </a:rPr>
              <a:t>, 2007), based on a Bayesian approach.</a:t>
            </a:r>
          </a:p>
          <a:p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B0551D-D657-98EC-5C2C-FA89339A6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0" y="2773680"/>
            <a:ext cx="408432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7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6A104-E1FF-B00A-727C-877148138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58" y="614998"/>
            <a:ext cx="5076723" cy="3567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8A93E-59FF-2DB1-A21B-3C60E051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00" y="829446"/>
            <a:ext cx="4829492" cy="3183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DA8F0-3F07-DD06-EA76-E50AC131E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32" y="4410458"/>
            <a:ext cx="6629975" cy="1333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51266B-2297-03BC-7F98-83BFBF428302}"/>
              </a:ext>
            </a:extLst>
          </p:cNvPr>
          <p:cNvSpPr txBox="1"/>
          <p:nvPr/>
        </p:nvSpPr>
        <p:spPr>
          <a:xfrm>
            <a:off x="2509520" y="5740400"/>
            <a:ext cx="663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Likelyhood of the entries of X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BA04A-0027-6289-A677-BC682FFF5B59}"/>
              </a:ext>
            </a:extLst>
          </p:cNvPr>
          <p:cNvSpPr txBox="1"/>
          <p:nvPr/>
        </p:nvSpPr>
        <p:spPr>
          <a:xfrm>
            <a:off x="1933892" y="6243002"/>
            <a:ext cx="10444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/>
              <a:t>From https://towardsdatascience.com/probabilistic-matrix-factorization-b7852244a321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17835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8AE56B-365E-E5E3-DED9-3EA84D96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507" y="469834"/>
            <a:ext cx="6767146" cy="1508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6C7CD-3F66-61EA-F179-CDCC8C2989CA}"/>
              </a:ext>
            </a:extLst>
          </p:cNvPr>
          <p:cNvSpPr txBox="1"/>
          <p:nvPr/>
        </p:nvSpPr>
        <p:spPr>
          <a:xfrm>
            <a:off x="2590507" y="0"/>
            <a:ext cx="377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 distributions on </a:t>
            </a:r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CE71D-64F6-BE75-840E-253368E8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06" y="2932471"/>
            <a:ext cx="6767146" cy="734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21247B-6F08-61E5-0B2E-FA8C6754674C}"/>
              </a:ext>
            </a:extLst>
          </p:cNvPr>
          <p:cNvSpPr txBox="1"/>
          <p:nvPr/>
        </p:nvSpPr>
        <p:spPr>
          <a:xfrm>
            <a:off x="2590506" y="2152136"/>
            <a:ext cx="804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posterior distribution. We want to find the Maximum A Posteriori estimate (MAP) by finding </a:t>
            </a:r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nb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maximize the posterior distribution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B6549A-8584-065E-088D-1B943DAC6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781" y="4349887"/>
            <a:ext cx="6416596" cy="9373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79A140-5818-7C74-ABCB-9B337F1F5516}"/>
              </a:ext>
            </a:extLst>
          </p:cNvPr>
          <p:cNvSpPr txBox="1"/>
          <p:nvPr/>
        </p:nvSpPr>
        <p:spPr>
          <a:xfrm>
            <a:off x="2590506" y="3800832"/>
            <a:ext cx="80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to maximizing the log-posterior: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1921C-1F4C-D787-2E87-79006D56E73E}"/>
              </a:ext>
            </a:extLst>
          </p:cNvPr>
          <p:cNvSpPr txBox="1"/>
          <p:nvPr/>
        </p:nvSpPr>
        <p:spPr>
          <a:xfrm>
            <a:off x="2590506" y="5358501"/>
            <a:ext cx="80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Equivalent to minimizing a loss function (with various regularizations):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0E5063-02C2-9A90-D1E4-D7256C9BE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81" y="5799107"/>
            <a:ext cx="6553678" cy="8311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1CF98A-36F5-86D0-EC82-AD2462F96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1364" y="6084273"/>
            <a:ext cx="144926" cy="1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8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C18B-7E87-659A-6A35-9FB20C05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1162"/>
            <a:ext cx="9905999" cy="1360898"/>
          </a:xfrm>
        </p:spPr>
        <p:txBody>
          <a:bodyPr/>
          <a:lstStyle/>
          <a:p>
            <a:r>
              <a:rPr lang="nb-NO" dirty="0"/>
              <a:t>Fourier Transform – A recap</a:t>
            </a:r>
            <a:endParaRPr lang="en-GB" dirty="0"/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1E951D-62E4-F5CB-CFDD-F0E5662B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72" y="1408444"/>
            <a:ext cx="7152253" cy="41483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D045F-9D7E-45CE-1EF1-27ACCBE69B67}"/>
              </a:ext>
            </a:extLst>
          </p:cNvPr>
          <p:cNvSpPr txBox="1"/>
          <p:nvPr/>
        </p:nvSpPr>
        <p:spPr>
          <a:xfrm>
            <a:off x="1264024" y="6158753"/>
            <a:ext cx="978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Convert a function to the frequency domain (change of basis) – Decompose a function into a sum of sine waves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A146-06C8-9227-E5E8-A8FCE7839082}"/>
              </a:ext>
            </a:extLst>
          </p:cNvPr>
          <p:cNvSpPr txBox="1"/>
          <p:nvPr/>
        </p:nvSpPr>
        <p:spPr>
          <a:xfrm>
            <a:off x="5620627" y="5750030"/>
            <a:ext cx="2465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https://mriquestions.com/fourier-transform-ft.html</a:t>
            </a:r>
          </a:p>
        </p:txBody>
      </p:sp>
    </p:spTree>
    <p:extLst>
      <p:ext uri="{BB962C8B-B14F-4D97-AF65-F5344CB8AC3E}">
        <p14:creationId xmlns:p14="http://schemas.microsoft.com/office/powerpoint/2010/main" val="4183624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02FE6693-8D94-6659-CE1A-94DE87EDE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31" y="863400"/>
            <a:ext cx="9215738" cy="35671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74CF13-64F8-36E4-EA94-025AC2D83181}"/>
              </a:ext>
            </a:extLst>
          </p:cNvPr>
          <p:cNvSpPr txBox="1"/>
          <p:nvPr/>
        </p:nvSpPr>
        <p:spPr>
          <a:xfrm>
            <a:off x="1121092" y="6382861"/>
            <a:ext cx="10444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/>
              <a:t>From https://towardsdatascience.com/probabilistic-matrix-factorization-b7852244a321</a:t>
            </a:r>
            <a:endParaRPr lang="en-GB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CE7F2D-EEB8-4748-07A8-0B59B1119E6B}"/>
                  </a:ext>
                </a:extLst>
              </p:cNvPr>
              <p:cNvSpPr txBox="1"/>
              <p:nvPr/>
            </p:nvSpPr>
            <p:spPr>
              <a:xfrm>
                <a:off x="1323392" y="4430512"/>
                <a:ext cx="9545216" cy="182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apply a Singular Value Decomposition on (</a:t>
                </a:r>
                <a:r>
                  <a:rPr lang="nb-NO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UV</a:t>
                </a:r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recover the principal modes of the interpolated matrix (</a:t>
                </a:r>
                <a:r>
                  <a:rPr lang="nb-NO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UV</a:t>
                </a:r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and then recompose the interpolated matrix depending on a chosen amount of modes (reduces noise-related modes that way): </a:t>
                </a:r>
              </a:p>
              <a:p>
                <a:endParaRPr lang="nb-NO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𝑠𝑣𝑑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𝑼𝑽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b-NO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𝒓𝒆𝒄𝒐𝒏𝒔𝒕𝒓𝒖𝒄𝒕𝒆𝒅</m:t>
                          </m:r>
                        </m:sub>
                      </m:sSub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b-NO" b="1" i="1" smtClean="0">
                          <a:latin typeface="Cambria Math" panose="02040503050406030204" pitchFamily="18" charset="0"/>
                        </a:rPr>
                        <m:t>𝒖𝒔</m:t>
                      </m:r>
                      <m:sSup>
                        <m:sSupPr>
                          <m:ctrlPr>
                            <a:rPr lang="nb-NO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nb-NO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CE7F2D-EEB8-4748-07A8-0B59B1119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92" y="4430512"/>
                <a:ext cx="9545216" cy="1821140"/>
              </a:xfrm>
              <a:prstGeom prst="rect">
                <a:avLst/>
              </a:prstGeom>
              <a:blipFill>
                <a:blip r:embed="rId3"/>
                <a:stretch>
                  <a:fillRect l="-511" t="-2007" r="-3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8773-FC2D-BBC4-B42A-523E42DB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nb-NO" dirty="0"/>
              <a:t>Limitations and questions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3E6E-ED41-AD24-3B7F-2A5F58C2B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60898"/>
            <a:ext cx="9905999" cy="3567118"/>
          </a:xfrm>
        </p:spPr>
        <p:txBody>
          <a:bodyPr>
            <a:noAutofit/>
          </a:bodyPr>
          <a:lstStyle/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factors are chosen via a knowledge of the dataset, and trial-and-error.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more automatically these factors ?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susceptible to noise.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slow and memory intensive. 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 FFT of the incomplete dataset help understand the dataset and choose the regularizations ?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 and FFT both are changes of basis. SVD gives information on modes rank, while FFT gives information on frequency rank.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Principal Component Analysis (PCA) through a SVD on the FFT of the interpolated dataset ? 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compress the </a:t>
            </a:r>
            <a:r>
              <a:rPr lang="nb-NO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with the FFT in order to apply the imputation faster ? </a:t>
            </a:r>
          </a:p>
          <a:p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two methods be used together to speed-up the process of matrix interpolation, but also help recognize patterns in the dataset ?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5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E56CA-0EB2-53BF-1CC1-C755DE22A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273"/>
            <a:ext cx="9905999" cy="5693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Cooley, James W., and John W. Tukey. "An algorithm for the machine calculation of complex Fourier series."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Mathematics of computation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19.90 (1965): 297-301.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Bluestein, Leo. "A linear filtering approach to the computation of discrete Fourier transform."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Audio and Electroacoustics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18.4 (1970): 451-455.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Veritasium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 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https://www.youtube.com/watch?v=nmgFG7PUHfo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https://towardsdatascience.com/probabilistic-matrix-factorization-b7852244a321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Briggs, William L., and Van Emden Henson. </a:t>
            </a:r>
            <a:r>
              <a:rPr lang="en-US" i="1" dirty="0"/>
              <a:t>The DFT: an owner's manual for the discrete Fourier transform</a:t>
            </a:r>
            <a:r>
              <a:rPr lang="en-US" dirty="0"/>
              <a:t>. Society for Industrial and Applied Mathematics, 1995.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https://en.wikipedia.org/wiki/Cooley%E2%80%93Tukey_FFT_algorithm</a:t>
            </a:r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/>
              <a:t>https://mriquestions.com/fourier-transform-ft.html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https://en.wikipedia.org/wiki/Fourier_transform</a:t>
            </a:r>
          </a:p>
          <a:p>
            <a:endParaRPr lang="nb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7A4A-8B24-4910-57D9-0E357709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753" y="279108"/>
            <a:ext cx="9905999" cy="3567118"/>
          </a:xfrm>
        </p:spPr>
        <p:txBody>
          <a:bodyPr/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Take the sine waves for which the product with the signal gives a non-zero area. The size of area is the relative amplitude of the sine wave.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all waves and get the frequency spectrum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8C24A-2E11-759F-7BFB-1435606C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689912"/>
            <a:ext cx="8875059" cy="43126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0D8032-A181-B81B-695F-F9B1C885E495}"/>
              </a:ext>
            </a:extLst>
          </p:cNvPr>
          <p:cNvCxnSpPr/>
          <p:nvPr/>
        </p:nvCxnSpPr>
        <p:spPr>
          <a:xfrm>
            <a:off x="6768353" y="2330824"/>
            <a:ext cx="0" cy="139849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16364AD-F656-7172-C2AF-F52DAF73AEDF}"/>
              </a:ext>
            </a:extLst>
          </p:cNvPr>
          <p:cNvSpPr txBox="1"/>
          <p:nvPr/>
        </p:nvSpPr>
        <p:spPr>
          <a:xfrm>
            <a:off x="6606988" y="6167718"/>
            <a:ext cx="41506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Veritasium -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72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7A4A-8B24-4910-57D9-0E3577092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753" y="279108"/>
            <a:ext cx="9905999" cy="3567118"/>
          </a:xfrm>
        </p:spPr>
        <p:txBody>
          <a:bodyPr/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Take the sine and cosine waves for which their product with the signal gives a non-zero area. The size of area is the relative amplitude of the sine or cosine wave.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all waves and get the frequency spectrum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8C24A-2E11-759F-7BFB-1435606C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0" y="1689912"/>
            <a:ext cx="8875059" cy="43126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0D8032-A181-B81B-695F-F9B1C885E495}"/>
              </a:ext>
            </a:extLst>
          </p:cNvPr>
          <p:cNvCxnSpPr/>
          <p:nvPr/>
        </p:nvCxnSpPr>
        <p:spPr>
          <a:xfrm>
            <a:off x="6768353" y="2330824"/>
            <a:ext cx="0" cy="139849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BDE826-2843-9EC9-B9CC-22674D52561C}"/>
              </a:ext>
            </a:extLst>
          </p:cNvPr>
          <p:cNvSpPr txBox="1"/>
          <p:nvPr/>
        </p:nvSpPr>
        <p:spPr>
          <a:xfrm>
            <a:off x="6606988" y="6167718"/>
            <a:ext cx="41506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Veritasium -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58651-0A63-2CB8-45FD-2CD0406B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1710500"/>
            <a:ext cx="8875059" cy="4397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6E0E27-1F7F-18B2-2264-763F3939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434" y="1672107"/>
            <a:ext cx="3474318" cy="9475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0E0AC-6321-3588-25B9-94CCBF96EDB6}"/>
              </a:ext>
            </a:extLst>
          </p:cNvPr>
          <p:cNvSpPr txBox="1"/>
          <p:nvPr/>
        </p:nvSpPr>
        <p:spPr>
          <a:xfrm>
            <a:off x="7637434" y="2657802"/>
            <a:ext cx="24652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From Wikipedia</a:t>
            </a:r>
          </a:p>
        </p:txBody>
      </p:sp>
    </p:spTree>
    <p:extLst>
      <p:ext uri="{BB962C8B-B14F-4D97-AF65-F5344CB8AC3E}">
        <p14:creationId xmlns:p14="http://schemas.microsoft.com/office/powerpoint/2010/main" val="281804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722C1-8EC4-929A-280F-D0D8A611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Discrete Fourier Transform 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A7583-879D-4733-04D6-1A077E437A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signal is now discrete, and finite (in time)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will impact the frequency spectrum (lower sampling frequency = less high frequencies in the spectrum -&gt; Nyquist Frequency)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 each sine wave with each point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 expensive !!!!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A7583-879D-4733-04D6-1A077E437A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4" t="-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18AEAB-5CBD-F582-CC43-50F73A40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22" y="4624168"/>
            <a:ext cx="6510309" cy="10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2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DE1353-8C7F-529A-7AF2-597F297C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88" y="2391739"/>
            <a:ext cx="8480612" cy="4220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EE6B7-1AFC-1BE3-8097-010D8243922F}"/>
              </a:ext>
            </a:extLst>
          </p:cNvPr>
          <p:cNvSpPr txBox="1"/>
          <p:nvPr/>
        </p:nvSpPr>
        <p:spPr>
          <a:xfrm>
            <a:off x="8238563" y="6611778"/>
            <a:ext cx="41506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Veritasium -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</a:t>
            </a:r>
          </a:p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DBB99E-0583-087A-2210-7A0E3009B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4" y="197839"/>
            <a:ext cx="9905999" cy="3567118"/>
          </a:xfrm>
        </p:spPr>
        <p:txBody>
          <a:bodyPr/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samples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frequency bins (number n corresponds to the amount of periods in the duration of the signal: F1 represent a sine wave of 1 Hz)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each point by a sine and a cosine wave of the corresponding frequency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them up: and it gives the amplitude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6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40F82-0FEB-7ECA-69EC-992B6B70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0"/>
            <a:ext cx="9905999" cy="1360898"/>
          </a:xfrm>
        </p:spPr>
        <p:txBody>
          <a:bodyPr/>
          <a:lstStyle/>
          <a:p>
            <a:r>
              <a:rPr lang="nb-NO" dirty="0"/>
              <a:t>Issue: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69E89-FD5B-8ECD-7F83-478C92BDA6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035071"/>
                <a:ext cx="9905999" cy="3567118"/>
              </a:xfrm>
            </p:spPr>
            <p:txBody>
              <a:bodyPr/>
              <a:lstStyle/>
              <a:p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compute DFT: you need to multiply N points by N sine waves: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b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come up with a solution for faster computation: Fast Fourier Transformation (FFT)</a:t>
                </a: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Cooley Tuckey algorithm (</a:t>
                </a:r>
                <a:r>
                  <a:rPr lang="en-US" dirty="0"/>
                  <a:t>Cooley, James W., and John W. Tukey. "An algorithm for the machine calculation of complex Fourier series." </a:t>
                </a:r>
                <a:r>
                  <a:rPr lang="en-US" i="1" dirty="0"/>
                  <a:t>Mathematics of computation</a:t>
                </a:r>
                <a:r>
                  <a:rPr lang="en-US" dirty="0"/>
                  <a:t> 19.90 (1965): 297-301.)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Useful: sine waves are periodic -&gt; overlap over the frequencies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169E89-FD5B-8ECD-7F83-478C92BDA6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035071"/>
                <a:ext cx="9905999" cy="3567118"/>
              </a:xfrm>
              <a:blipFill>
                <a:blip r:embed="rId2"/>
                <a:stretch>
                  <a:fillRect l="-492" t="-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12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AF4C-CD34-7516-488D-7E19DDC08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26708"/>
            <a:ext cx="9905999" cy="3567118"/>
          </a:xfrm>
        </p:spPr>
        <p:txBody>
          <a:bodyPr/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Waves intersect multiple times over the same points: less calculations needed</a:t>
            </a:r>
          </a:p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case: of 64 calculations (8 per point)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(only cosines are represented on the graphic otherwise is would be too cluttered)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wave crossing along the line going through a point is a multiplication. Each red circle represents overlapping multiplications: 24 calculations instead of 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5A38A-A2E5-31E5-C05C-52E76D14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12" y="2404737"/>
            <a:ext cx="8588188" cy="4326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0AB23-44B8-F9D3-1BDE-3C05A4491247}"/>
              </a:ext>
            </a:extLst>
          </p:cNvPr>
          <p:cNvSpPr txBox="1"/>
          <p:nvPr/>
        </p:nvSpPr>
        <p:spPr>
          <a:xfrm>
            <a:off x="484094" y="6167719"/>
            <a:ext cx="32183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Veritasium -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897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703BF-6B19-9A78-A718-D7CB5C74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2" y="153603"/>
            <a:ext cx="9905999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find which calculations overlap ? You recursively break down your sample size.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your samples into odd and even indices              Divide (bit-reversal in this case)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 each of them by the frequency waves</a:t>
            </a:r>
          </a:p>
          <a:p>
            <a:r>
              <a:rPr lang="nb-NO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comparing the first half of the frequency waves to the 2nd half, we can see they overlap at each sample point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6E727-0B4D-72CB-3387-9BE2CC60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4" y="2718766"/>
            <a:ext cx="4330033" cy="3332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C43DA-24B9-4138-0BAA-0C3500DF3D5A}"/>
              </a:ext>
            </a:extLst>
          </p:cNvPr>
          <p:cNvSpPr txBox="1"/>
          <p:nvPr/>
        </p:nvSpPr>
        <p:spPr>
          <a:xfrm>
            <a:off x="313684" y="6140824"/>
            <a:ext cx="192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Indices: 0, 2, 4, 6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8E2861-3AEB-D29E-7090-867827AB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01" y="2639193"/>
            <a:ext cx="3502605" cy="34915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426C4D-6B7F-9440-7E5E-B8DA6AA04038}"/>
              </a:ext>
            </a:extLst>
          </p:cNvPr>
          <p:cNvCxnSpPr/>
          <p:nvPr/>
        </p:nvCxnSpPr>
        <p:spPr>
          <a:xfrm>
            <a:off x="4858871" y="4464424"/>
            <a:ext cx="14612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2C6093D-8262-082D-4862-8D20BC2F2588}"/>
              </a:ext>
            </a:extLst>
          </p:cNvPr>
          <p:cNvSpPr txBox="1"/>
          <p:nvPr/>
        </p:nvSpPr>
        <p:spPr>
          <a:xfrm>
            <a:off x="6528901" y="6140824"/>
            <a:ext cx="3977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 odd indices: the values of pair sine waves are the negative of the other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DAAAC-1EC2-0056-B491-D19813A9FBEB}"/>
              </a:ext>
            </a:extLst>
          </p:cNvPr>
          <p:cNvSpPr txBox="1"/>
          <p:nvPr/>
        </p:nvSpPr>
        <p:spPr>
          <a:xfrm>
            <a:off x="10031506" y="3263154"/>
            <a:ext cx="2160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Veritasium -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Remarkable Story Behind The Most Important Algorithm Of All Time</a:t>
            </a:r>
          </a:p>
          <a:p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A41439-15E6-0588-C04A-D28AEABC32A8}"/>
              </a:ext>
            </a:extLst>
          </p:cNvPr>
          <p:cNvCxnSpPr>
            <a:cxnSpLocks/>
          </p:cNvCxnSpPr>
          <p:nvPr/>
        </p:nvCxnSpPr>
        <p:spPr>
          <a:xfrm>
            <a:off x="10544323" y="1165038"/>
            <a:ext cx="0" cy="91311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D61E705-CEC7-BC9D-2212-6488989C3BC6}"/>
              </a:ext>
            </a:extLst>
          </p:cNvPr>
          <p:cNvSpPr txBox="1"/>
          <p:nvPr/>
        </p:nvSpPr>
        <p:spPr>
          <a:xfrm>
            <a:off x="10710673" y="1444795"/>
            <a:ext cx="126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Conquer</a:t>
            </a:r>
          </a:p>
          <a:p>
            <a:r>
              <a:rPr lang="nb-NO" dirty="0"/>
              <a:t>(Combine)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8F02B7-4F37-5BE6-EF3B-5FAC89E45733}"/>
              </a:ext>
            </a:extLst>
          </p:cNvPr>
          <p:cNvCxnSpPr>
            <a:cxnSpLocks/>
          </p:cNvCxnSpPr>
          <p:nvPr/>
        </p:nvCxnSpPr>
        <p:spPr>
          <a:xfrm>
            <a:off x="6089963" y="586540"/>
            <a:ext cx="0" cy="57849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0F5846A-720C-E149-4224-44E9AEC6AF4C}"/>
              </a:ext>
            </a:extLst>
          </p:cNvPr>
          <p:cNvCxnSpPr>
            <a:cxnSpLocks/>
          </p:cNvCxnSpPr>
          <p:nvPr/>
        </p:nvCxnSpPr>
        <p:spPr>
          <a:xfrm rot="10800000">
            <a:off x="9675846" y="875790"/>
            <a:ext cx="2054473" cy="892171"/>
          </a:xfrm>
          <a:prstGeom prst="curvedConnector3">
            <a:avLst>
              <a:gd name="adj1" fmla="val -16307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13591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1509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Cambria Math</vt:lpstr>
      <vt:lpstr>Times New Roman</vt:lpstr>
      <vt:lpstr>Walbaum Display</vt:lpstr>
      <vt:lpstr>RegattaVTI</vt:lpstr>
      <vt:lpstr>PowerPoint Presentation</vt:lpstr>
      <vt:lpstr>Fourier Transform – A recap</vt:lpstr>
      <vt:lpstr>PowerPoint Presentation</vt:lpstr>
      <vt:lpstr>PowerPoint Presentation</vt:lpstr>
      <vt:lpstr>Discrete Fourier Transform ?</vt:lpstr>
      <vt:lpstr>PowerPoint Presentation</vt:lpstr>
      <vt:lpstr>Issue:</vt:lpstr>
      <vt:lpstr>PowerPoint Presentation</vt:lpstr>
      <vt:lpstr>PowerPoint Presentation</vt:lpstr>
      <vt:lpstr>PowerPoint Presentation</vt:lpstr>
      <vt:lpstr>DFT vs FFT</vt:lpstr>
      <vt:lpstr>Python implementation</vt:lpstr>
      <vt:lpstr>Python implementation</vt:lpstr>
      <vt:lpstr>PowerPoint Presentation</vt:lpstr>
      <vt:lpstr>Now for a bit of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 Devaux-Chupin</dc:creator>
  <cp:lastModifiedBy>Victor Devaux-Chupin</cp:lastModifiedBy>
  <cp:revision>6</cp:revision>
  <dcterms:created xsi:type="dcterms:W3CDTF">2023-03-29T22:59:38Z</dcterms:created>
  <dcterms:modified xsi:type="dcterms:W3CDTF">2023-03-31T16:26:30Z</dcterms:modified>
</cp:coreProperties>
</file>